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68" r:id="rId5"/>
    <p:sldId id="287" r:id="rId6"/>
    <p:sldId id="285" r:id="rId7"/>
    <p:sldId id="278" r:id="rId8"/>
    <p:sldId id="279" r:id="rId9"/>
    <p:sldId id="281" r:id="rId10"/>
    <p:sldId id="282" r:id="rId11"/>
    <p:sldId id="283" r:id="rId12"/>
    <p:sldId id="277" r:id="rId13"/>
    <p:sldId id="288" r:id="rId14"/>
    <p:sldId id="290" r:id="rId15"/>
    <p:sldId id="284" r:id="rId16"/>
    <p:sldId id="289" r:id="rId17"/>
    <p:sldId id="280" r:id="rId1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2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94FFE89-DD1A-434A-B46E-FC0161681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BBA22-1009-4062-B497-20D4D1F42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003D6EC-8D86-40AE-BCDD-CB01875363F0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5305A3-EF7C-4109-870C-75957F87F8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65183E6-2BF7-4148-8288-DCAD651FB9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CA6C9-E2E2-4922-B1A7-E6462166C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96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BC66B-B4AC-4633-A1A7-233B774CF881}" type="datetime1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C70E52-1238-4A7F-867E-2F90BFCA0D6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458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3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rtlCol="0" anchor="t" anchorCtr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C2C154-9245-4EAA-8ADE-33D1A7EC5680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 7">
            <a:extLst>
              <a:ext uri="{FF2B5EF4-FFF2-40B4-BE49-F238E27FC236}">
                <a16:creationId xmlns:a16="http://schemas.microsoft.com/office/drawing/2014/main" id="{328F7C25-BFB6-430F-87B6-7D0D2C7493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rtlCol="0" anchor="ctr">
            <a:normAutofit/>
          </a:bodyPr>
          <a:lstStyle>
            <a:lvl1pPr algn="l">
              <a:defRPr sz="3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33800"/>
            <a:ext cx="10840914" cy="20574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70F7E0-5A37-4C1B-B001-12D253A333A6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 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E4AE4C-9F8E-41E2-89BA-C86A7744736A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5BCD0-99CC-4906-918D-1116AF1A79A1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9A8996FA-BFC3-4EAC-AAB9-45C2EF3838CE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64A484-6A61-465E-A582-FF16A82B5833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 заголовка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1881824"/>
            <a:ext cx="10840914" cy="1032826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76643-78B9-443D-A21B-5D8D71E872B6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Текст 5">
            <a:extLst>
              <a:ext uri="{FF2B5EF4-FFF2-40B4-BE49-F238E27FC236}">
                <a16:creationId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192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Текст 2">
            <a:extLst>
              <a:ext uri="{FF2B5EF4-FFF2-40B4-BE49-F238E27FC236}">
                <a16:creationId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9" y="2914650"/>
            <a:ext cx="10840914" cy="50212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 5">
            <a:extLst>
              <a:ext uri="{FF2B5EF4-FFF2-40B4-BE49-F238E27FC236}">
                <a16:creationId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5366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Текст 5">
            <a:extLst>
              <a:ext uri="{FF2B5EF4-FFF2-40B4-BE49-F238E27FC236}">
                <a16:creationId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8424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 5">
            <a:extLst>
              <a:ext uri="{FF2B5EF4-FFF2-40B4-BE49-F238E27FC236}">
                <a16:creationId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2308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Текст 5">
            <a:extLst>
              <a:ext uri="{FF2B5EF4-FFF2-40B4-BE49-F238E27FC236}">
                <a16:creationId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4" name="Прямая соединительная линия 13">
            <a:extLst>
              <a:ext uri="{FF2B5EF4-FFF2-40B4-BE49-F238E27FC236}">
                <a16:creationId xmlns:a16="http://schemas.microsoft.com/office/drawing/2014/main" id="{CC5A0CF1-9FE7-4149-97DC-5221639144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085849" y="2255967"/>
            <a:ext cx="6610351" cy="347661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ADD9B9-C473-4B24-8BB0-CAA4E6C33546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прав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rtlCol="0" anchor="ctr" anchorCtr="0">
            <a:normAutofit/>
          </a:bodyPr>
          <a:lstStyle>
            <a:lvl1pPr algn="l">
              <a:defRPr sz="3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657974" y="2255968"/>
            <a:ext cx="4848225" cy="347661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38CDBD-D89E-4D27-9D3E-D8C8B6B71053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Надпись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1" name="Надпись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rtlCol="0"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1426408" y="3352800"/>
            <a:ext cx="9339184" cy="3810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: Скругленные углы 6">
            <a:extLst>
              <a:ext uri="{FF2B5EF4-FFF2-40B4-BE49-F238E27FC236}">
                <a16:creationId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7375" y="4021138"/>
            <a:ext cx="8486775" cy="176053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404BFC-187B-4B4A-9A90-8ECAA71AACA0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31448E-31CF-4ED5-B8E5-44B98EED9B66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 11">
            <a:extLst>
              <a:ext uri="{FF2B5EF4-FFF2-40B4-BE49-F238E27FC236}">
                <a16:creationId xmlns:a16="http://schemas.microsoft.com/office/drawing/2014/main" id="{8031B0A9-3E16-4C5B-A6CE-045BCB91A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Прямоугольник: Скругленные углы 8">
            <a:extLst>
              <a:ext uri="{FF2B5EF4-FFF2-40B4-BE49-F238E27FC236}">
                <a16:creationId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D5F7A5-016A-40DC-9267-CD570A4FFE11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8539E0A-8009-4A6E-A7A1-5AEFA5220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BC311F64-DBA9-4949-B98F-AC0ACC89C4D6}" type="datetime1">
              <a:rPr lang="ru-RU" noProof="0" smtClean="0"/>
              <a:t>21.05.2019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ubsu.ru/" TargetMode="External"/><Relationship Id="rId3" Type="http://schemas.openxmlformats.org/officeDocument/2006/relationships/hyperlink" Target="https://www.nsu.ru/n/" TargetMode="External"/><Relationship Id="rId7" Type="http://schemas.openxmlformats.org/officeDocument/2006/relationships/hyperlink" Target="https://www.dvfu.ru/" TargetMode="External"/><Relationship Id="rId2" Type="http://schemas.openxmlformats.org/officeDocument/2006/relationships/hyperlink" Target="https://edunews.ru/professii/obzor/lingvo/perevodchik-sinhronist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nguanet.ru/" TargetMode="External"/><Relationship Id="rId5" Type="http://schemas.openxmlformats.org/officeDocument/2006/relationships/hyperlink" Target="http://www.tsu.ru/" TargetMode="External"/><Relationship Id="rId4" Type="http://schemas.openxmlformats.org/officeDocument/2006/relationships/hyperlink" Target="http://vuzoteka.ru/&#1074;&#1091;&#1079;&#1099;/&#1055;&#1077;&#1088;&#1077;&#1074;&#1086;&#1076;-&#1080;-&#1087;&#1077;&#1088;&#1077;&#1074;&#1086;&#1076;&#1086;&#1074;&#1077;&#1076;&#1077;&#1085;&#1080;&#1077;-45-05-0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Значок колонны">
            <a:extLst>
              <a:ext uri="{FF2B5EF4-FFF2-40B4-BE49-F238E27FC236}">
                <a16:creationId xmlns:a16="http://schemas.microsoft.com/office/drawing/2014/main" id="{FC7E2CCC-C53E-454B-9DE0-F2484BA0F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526" y="1178418"/>
            <a:ext cx="8683625" cy="2421464"/>
          </a:xfrm>
        </p:spPr>
        <p:txBody>
          <a:bodyPr rtlCol="0">
            <a:normAutofit/>
          </a:bodyPr>
          <a:lstStyle/>
          <a:p>
            <a:pPr rtl="0"/>
            <a:r>
              <a:rPr lang="ru-RU" sz="4500" dirty="0" smtClean="0"/>
              <a:t>Моя профессиональная дорожная карта.</a:t>
            </a:r>
            <a:endParaRPr lang="ru-RU" sz="45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ru-RU" dirty="0" smtClean="0"/>
              <a:t>Выполнила: ученица 8 «А» класса Степанова Александра</a:t>
            </a:r>
          </a:p>
          <a:p>
            <a:pPr rtl="0"/>
            <a:r>
              <a:rPr lang="ru-RU" dirty="0" smtClean="0"/>
              <a:t>Проверил: учитель технологии Попова Анна Николаевна</a:t>
            </a:r>
            <a:endParaRPr lang="ru-RU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136" y="419171"/>
            <a:ext cx="9705108" cy="1176873"/>
          </a:xfrm>
        </p:spPr>
        <p:txBody>
          <a:bodyPr/>
          <a:lstStyle/>
          <a:p>
            <a:r>
              <a:rPr lang="ru-RU" dirty="0"/>
              <a:t>Новосибирский государственный </a:t>
            </a:r>
            <a:r>
              <a:rPr lang="ru-RU" dirty="0" smtClean="0"/>
              <a:t>университет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45460" y="1732076"/>
            <a:ext cx="5040000" cy="3921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Проходной балл – 277</a:t>
            </a:r>
          </a:p>
          <a:p>
            <a:r>
              <a:rPr lang="ru-RU" dirty="0"/>
              <a:t>Количество бесплатных мест - 15</a:t>
            </a:r>
          </a:p>
          <a:p>
            <a:r>
              <a:rPr lang="ru-RU" dirty="0"/>
              <a:t>Количество платных мест </a:t>
            </a:r>
            <a:r>
              <a:rPr lang="ru-RU" dirty="0" smtClean="0"/>
              <a:t>- 60</a:t>
            </a:r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12602" y="1732077"/>
            <a:ext cx="5687951" cy="446090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 направлении иностранных языков с первого курса преподают два обязательных иностранных языка, английский прежде всего включен в квалификацию как первый основной иностранный язык. В качестве второго обязательного иностранного языка студент выбирает либо один из западно-европейских: немецкий, французский, испанский, итальянский, либо один из восточных языков: японский, китайский, турецкий. </a:t>
            </a:r>
            <a:endParaRPr lang="ru-RU" dirty="0" smtClean="0"/>
          </a:p>
          <a:p>
            <a:r>
              <a:rPr lang="ru-RU" dirty="0"/>
              <a:t>На первом курсе студенты учатся по общему учебному плану, который направлен на освоение двух иностранных языков, латинского языка, основ языкознания, истории и литературы стран первого иностранного языка. </a:t>
            </a:r>
            <a:br>
              <a:rPr lang="ru-RU" dirty="0"/>
            </a:br>
            <a:r>
              <a:rPr lang="ru-RU" dirty="0"/>
              <a:t>Первый иностранный язык изучается углубленно, во всех языковых аспектах,</a:t>
            </a:r>
            <a:endParaRPr lang="ru-RU" dirty="0" smtClean="0"/>
          </a:p>
        </p:txBody>
      </p:sp>
      <p:pic>
        <p:nvPicPr>
          <p:cNvPr id="2054" name="Picture 6" descr="http://griven-russia.com/projects/000006/gallery/000719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60" y="2984268"/>
            <a:ext cx="4761781" cy="28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исследовательский Томский государственный университет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1" y="1869600"/>
            <a:ext cx="5548743" cy="406568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8 </a:t>
            </a:r>
            <a:r>
              <a:rPr lang="ru-RU" dirty="0"/>
              <a:t>иностранных языков для изучения</a:t>
            </a:r>
          </a:p>
          <a:p>
            <a:r>
              <a:rPr lang="ru-RU" dirty="0"/>
              <a:t>Возможность получить дополнительную к высшему образованию квалификацию «Переводчик в сфере профессиональной коммуникации»</a:t>
            </a:r>
          </a:p>
          <a:p>
            <a:r>
              <a:rPr lang="ru-RU" dirty="0"/>
              <a:t>Ассоциативный член Союза переводчиков России</a:t>
            </a:r>
          </a:p>
          <a:p>
            <a:r>
              <a:rPr lang="ru-RU" dirty="0"/>
              <a:t>Современный научно-образовательный центр: инновационный лингвистический центр, центр синхронного перевода, лаборатория мирового уровня «Социокультурная лингвистика и изучение дискурса»</a:t>
            </a:r>
          </a:p>
          <a:p>
            <a:r>
              <a:rPr lang="ru-RU" dirty="0"/>
              <a:t>Международное сотрудничество с университетами Шеффилда, Оксфорда, Бата (Великобритания), </a:t>
            </a:r>
            <a:r>
              <a:rPr lang="ru-RU" dirty="0" err="1"/>
              <a:t>Шэньяна</a:t>
            </a:r>
            <a:r>
              <a:rPr lang="ru-RU" dirty="0"/>
              <a:t>, </a:t>
            </a:r>
            <a:r>
              <a:rPr lang="ru-RU" dirty="0" err="1"/>
              <a:t>Даляна</a:t>
            </a:r>
            <a:r>
              <a:rPr lang="ru-RU" dirty="0"/>
              <a:t> (Китай), Лиона (Франция), </a:t>
            </a:r>
            <a:r>
              <a:rPr lang="ru-RU" dirty="0" err="1"/>
              <a:t>Фэнь</a:t>
            </a:r>
            <a:r>
              <a:rPr lang="ru-RU" dirty="0"/>
              <a:t> </a:t>
            </a:r>
            <a:r>
              <a:rPr lang="ru-RU" dirty="0" err="1"/>
              <a:t>Цзя</a:t>
            </a:r>
            <a:r>
              <a:rPr lang="ru-RU" dirty="0"/>
              <a:t> (Тайвань)</a:t>
            </a:r>
          </a:p>
          <a:p>
            <a:r>
              <a:rPr lang="ru-RU" dirty="0"/>
              <a:t>Преподаватели – профессора из Англии, Германии, Китая, Италии, Испании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Проходной балл – </a:t>
            </a:r>
            <a:r>
              <a:rPr lang="ru-RU" dirty="0" smtClean="0"/>
              <a:t>260</a:t>
            </a:r>
            <a:endParaRPr lang="ru-RU" dirty="0"/>
          </a:p>
          <a:p>
            <a:r>
              <a:rPr lang="ru-RU" dirty="0"/>
              <a:t>Количество бесплатных мест – 17</a:t>
            </a:r>
          </a:p>
          <a:p>
            <a:r>
              <a:rPr lang="ru-RU" dirty="0"/>
              <a:t>Количество платных мест – </a:t>
            </a:r>
          </a:p>
          <a:p>
            <a:endParaRPr lang="ru-RU" dirty="0"/>
          </a:p>
        </p:txBody>
      </p:sp>
      <p:pic>
        <p:nvPicPr>
          <p:cNvPr id="3074" name="Picture 2" descr="http://www.nat-geo.ru/upload/iblock/b6f/b6f56467836123e450c321e488036e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44" y="3036117"/>
            <a:ext cx="4897927" cy="275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871" y="1869600"/>
            <a:ext cx="5525735" cy="4082313"/>
          </a:xfrm>
        </p:spPr>
        <p:txBody>
          <a:bodyPr/>
          <a:lstStyle/>
          <a:p>
            <a:r>
              <a:rPr lang="ru-RU" dirty="0" smtClean="0"/>
              <a:t>Очень важно при выборе профессии прислушаться именно к своему мнению, к своим интересам, грамотно оценивая свои возможности и </a:t>
            </a:r>
            <a:r>
              <a:rPr lang="ru-RU" dirty="0"/>
              <a:t>способности и расставляя приоритеты , </a:t>
            </a:r>
            <a:r>
              <a:rPr lang="ru-RU" dirty="0" smtClean="0"/>
              <a:t>ведь ваше решение должно быть осознанным,  самостоятельным, только тогда оно приведет к самореализации и успеху. Чтобы найти себя, нужно всегда пробовать что-то новое и быть разносторонней личностью.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8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20151" y="742603"/>
            <a:ext cx="10262060" cy="392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Профессии кажутся нам самыми возвышенными, если они пустили в нашем сердце глубокие корни, если идеям, господствующим в них, мы готовы принести в жертву нашу жизнь и все наши стремления. Они могут осчастливить того, кто имеет к ним призвание, но они обрекают на гибель того, кто принялся за них поспешно, необдуманно, поддавшись моменту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Карл </a:t>
            </a:r>
            <a:r>
              <a:rPr lang="ru-RU" sz="2000" dirty="0"/>
              <a:t>Маркс (1818–1883) немецкий философ, экономист, общественный деятель</a:t>
            </a:r>
          </a:p>
          <a:p>
            <a:endParaRPr lang="ru-RU" dirty="0"/>
          </a:p>
        </p:txBody>
      </p:sp>
      <p:pic>
        <p:nvPicPr>
          <p:cNvPr id="1026" name="Picture 2" descr="https://image.cnbcfm.com/api/v1/image/101842169-karl-marx.jpg?v=153256445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32" y="2803156"/>
            <a:ext cx="2934498" cy="38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Интернет-ресурсы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edunews.ru/professii/obzor/lingvo/perevodchik-sinhronist.html</a:t>
            </a:r>
            <a:endParaRPr lang="ru-RU" dirty="0" smtClean="0"/>
          </a:p>
          <a:p>
            <a:r>
              <a:rPr lang="ru-RU" dirty="0"/>
              <a:t>https://info-profi.net/inostrannyj-yazyk/</a:t>
            </a:r>
          </a:p>
          <a:p>
            <a:r>
              <a:rPr lang="ru-RU" dirty="0"/>
              <a:t>https://www.profguide.io/professions/translator.html</a:t>
            </a:r>
          </a:p>
          <a:p>
            <a:r>
              <a:rPr lang="ru-RU" u="sng" dirty="0">
                <a:hlinkClick r:id="rId3"/>
              </a:rPr>
              <a:t>https://www.nsu.ru/n/</a:t>
            </a:r>
            <a:endParaRPr lang="ru-RU" dirty="0"/>
          </a:p>
          <a:p>
            <a:r>
              <a:rPr lang="ru-RU" u="sng" dirty="0">
                <a:hlinkClick r:id="rId4"/>
              </a:rPr>
              <a:t>http://vuzoteka.ru/вузы/Перевод-и-переводоведение-45-05-01</a:t>
            </a:r>
            <a:endParaRPr lang="ru-RU" dirty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www.tsu.ru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linguanet.ru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www.dvfu.ru</a:t>
            </a:r>
            <a:endParaRPr lang="ru-RU" dirty="0" smtClean="0"/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kubsu.ru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51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2989" y="609600"/>
            <a:ext cx="10840914" cy="1260000"/>
          </a:xfrm>
        </p:spPr>
        <p:txBody>
          <a:bodyPr/>
          <a:lstStyle/>
          <a:p>
            <a:r>
              <a:rPr lang="ru-RU" dirty="0" smtClean="0"/>
              <a:t>Вступление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8644" y="1787236"/>
            <a:ext cx="5140861" cy="4153137"/>
          </a:xfrm>
        </p:spPr>
        <p:txBody>
          <a:bodyPr/>
          <a:lstStyle/>
          <a:p>
            <a:r>
              <a:rPr lang="ru-RU" dirty="0"/>
              <a:t>Кто-то с самого детства знает, кем он станет и какую профессию выберет, основываясь на своих интересах, способностях или на мнении родителей, а кто-то, будучи уже почти взрослым человеком, так и не смог разобраться в себе и понять, чего он хочет достичь в этой жизни. На самом деле, я считаю, что таких людей довольно легко понять, ведь в нашем современном мире выбор профессии очень богат и с каждым годом он пополняется, поэтому целью моего проекта стало решение этой проблемы.</a:t>
            </a:r>
          </a:p>
          <a:p>
            <a:endParaRPr lang="ru-RU" dirty="0"/>
          </a:p>
        </p:txBody>
      </p:sp>
      <p:pic>
        <p:nvPicPr>
          <p:cNvPr id="1026" name="Picture 2" descr="https://media.gettyimages.com/photos/experienced-engineer-teaching-apprentice-picture-id102067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72" y="3424101"/>
            <a:ext cx="4091092" cy="30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222673/25572710-adbb-4dfd-a8a9-c53a57ab4924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7" y="325269"/>
            <a:ext cx="4632991" cy="30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85802" y="2003367"/>
            <a:ext cx="10840913" cy="4746567"/>
          </a:xfrm>
        </p:spPr>
        <p:txBody>
          <a:bodyPr/>
          <a:lstStyle/>
          <a:p>
            <a:r>
              <a:rPr lang="ru-RU" sz="2400" dirty="0" smtClean="0"/>
              <a:t>Проблема: затруднение или неопределённость в выборе будущей профессии, а также предметов для сдачи ОГЭ и ЕГЭ.</a:t>
            </a:r>
          </a:p>
          <a:p>
            <a:r>
              <a:rPr lang="ru-RU" sz="2400" dirty="0"/>
              <a:t>Цель: Определиться с выбором профессиональной области и предметов для сдачи экзаменов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Гипотеза: Если определиться с выбором профессии, то можно получить уверенность в своем </a:t>
            </a:r>
            <a:r>
              <a:rPr lang="ru-RU" sz="2400" dirty="0" smtClean="0"/>
              <a:t>будущем и желание </a:t>
            </a:r>
            <a:r>
              <a:rPr lang="ru-RU" sz="2400" dirty="0"/>
              <a:t>следовать своей цели.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5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Профессия переводчик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Переводчик-синхронист (специалист</a:t>
            </a:r>
            <a:r>
              <a:rPr lang="ru-RU" dirty="0"/>
              <a:t>, </a:t>
            </a:r>
            <a:r>
              <a:rPr lang="ru-RU" dirty="0" smtClean="0"/>
              <a:t>переводящий с </a:t>
            </a:r>
            <a:r>
              <a:rPr lang="ru-RU" dirty="0"/>
              <a:t>иностранных языков на русский и </a:t>
            </a:r>
            <a:r>
              <a:rPr lang="ru-RU" dirty="0" smtClean="0"/>
              <a:t>наоборот параллельно </a:t>
            </a:r>
            <a:r>
              <a:rPr lang="ru-RU" dirty="0"/>
              <a:t>с озвучиванием текста </a:t>
            </a:r>
            <a:r>
              <a:rPr lang="ru-RU" dirty="0" smtClean="0"/>
              <a:t>докладчиком.)</a:t>
            </a:r>
          </a:p>
          <a:p>
            <a:r>
              <a:rPr lang="ru-RU" dirty="0" smtClean="0"/>
              <a:t>Письменный переводчик (специалист, который работает с текстами в определённой сфере. Например: политика, юриспруденция, художественная литература и т.д.)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linguiscience.com/wp-content/uploads/2016/03/Dollarphotoclub_36681368_cropped-1024x39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20" y="1869600"/>
            <a:ext cx="5279495" cy="231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перевода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872" y="1794785"/>
            <a:ext cx="5040000" cy="39216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Филология иностранных </a:t>
            </a:r>
            <a:r>
              <a:rPr lang="ru-RU" dirty="0"/>
              <a:t>языков различает тексты по жанрам, стилю и другим </a:t>
            </a:r>
            <a:r>
              <a:rPr lang="ru-RU" dirty="0" smtClean="0"/>
              <a:t>категориям. Подвиды </a:t>
            </a:r>
            <a:r>
              <a:rPr lang="ru-RU" dirty="0"/>
              <a:t>устной </a:t>
            </a:r>
            <a:r>
              <a:rPr lang="ru-RU" dirty="0" smtClean="0"/>
              <a:t>формы:</a:t>
            </a:r>
            <a:endParaRPr lang="ru-RU" dirty="0"/>
          </a:p>
          <a:p>
            <a:r>
              <a:rPr lang="ru-RU" dirty="0" smtClean="0"/>
              <a:t>последовательный</a:t>
            </a:r>
            <a:r>
              <a:rPr lang="ru-RU" dirty="0"/>
              <a:t>;</a:t>
            </a:r>
          </a:p>
          <a:p>
            <a:r>
              <a:rPr lang="ru-RU" dirty="0"/>
              <a:t>с</a:t>
            </a:r>
            <a:r>
              <a:rPr lang="ru-RU" dirty="0" smtClean="0"/>
              <a:t>инхронный</a:t>
            </a:r>
            <a:r>
              <a:rPr lang="en-US" dirty="0" smtClean="0"/>
              <a:t>;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Стили текстов:</a:t>
            </a:r>
          </a:p>
          <a:p>
            <a:r>
              <a:rPr lang="ru-RU" dirty="0"/>
              <a:t>Технический </a:t>
            </a:r>
            <a:r>
              <a:rPr lang="ru-RU" dirty="0" smtClean="0"/>
              <a:t>перевод;</a:t>
            </a:r>
          </a:p>
          <a:p>
            <a:r>
              <a:rPr lang="ru-RU" dirty="0" smtClean="0"/>
              <a:t>Юридический;</a:t>
            </a:r>
            <a:endParaRPr lang="ru-RU" dirty="0"/>
          </a:p>
          <a:p>
            <a:r>
              <a:rPr lang="ru-RU" dirty="0" smtClean="0"/>
              <a:t>Научный;</a:t>
            </a:r>
          </a:p>
          <a:p>
            <a:r>
              <a:rPr lang="ru-RU" dirty="0" smtClean="0"/>
              <a:t>Политический;</a:t>
            </a:r>
          </a:p>
          <a:p>
            <a:r>
              <a:rPr lang="ru-RU" dirty="0" smtClean="0"/>
              <a:t>Художественная литература.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2050" name="Picture 2" descr="https://mediaurok.com/images/art/4963_1523875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46" y="30572"/>
            <a:ext cx="4466654" cy="29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d.publicbroadcasting.net/p/wsdl/files/styles/x_large/public/201509/science_creative_comm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47" y="3708629"/>
            <a:ext cx="4466653" cy="29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tdata.ru/u26/photo37B1/20363906902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80" y="2448628"/>
            <a:ext cx="4920341" cy="256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Плюсы и минусы профессии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362" y="1869599"/>
            <a:ext cx="5040000" cy="3921601"/>
          </a:xfrm>
        </p:spPr>
        <p:txBody>
          <a:bodyPr/>
          <a:lstStyle/>
          <a:p>
            <a:pPr lvl="0"/>
            <a:r>
              <a:rPr lang="ru-RU" dirty="0"/>
              <a:t>возможность реализации в разных областях (письменный перевод, переводчик-синхронист, перевод фильмов, книг, журналов и т.д.);</a:t>
            </a:r>
          </a:p>
          <a:p>
            <a:pPr lvl="0"/>
            <a:r>
              <a:rPr lang="ru-RU" dirty="0" smtClean="0"/>
              <a:t>есть </a:t>
            </a:r>
            <a:r>
              <a:rPr lang="ru-RU" dirty="0"/>
              <a:t>возможность общаться с людьми различных стран и культур;</a:t>
            </a:r>
          </a:p>
          <a:p>
            <a:pPr lvl="0"/>
            <a:r>
              <a:rPr lang="ru-RU" dirty="0"/>
              <a:t>высокая вероятность командировок и </a:t>
            </a:r>
            <a:r>
              <a:rPr lang="ru-RU" dirty="0" smtClean="0"/>
              <a:t>путешествий;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88150" y="1869600"/>
            <a:ext cx="5040000" cy="3921600"/>
          </a:xfrm>
        </p:spPr>
        <p:txBody>
          <a:bodyPr/>
          <a:lstStyle/>
          <a:p>
            <a:r>
              <a:rPr lang="ru-RU" dirty="0" smtClean="0"/>
              <a:t>нестабильная загрузка, т.е. </a:t>
            </a:r>
            <a:r>
              <a:rPr lang="ru-RU" dirty="0"/>
              <a:t>в разные месяцы объем переводов может </a:t>
            </a:r>
            <a:r>
              <a:rPr lang="ru-RU" dirty="0" smtClean="0"/>
              <a:t>различаться, если специалист занимается </a:t>
            </a:r>
            <a:r>
              <a:rPr lang="ru-RU" dirty="0" err="1" smtClean="0"/>
              <a:t>фрилансом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психологическая </a:t>
            </a:r>
            <a:r>
              <a:rPr lang="ru-RU" dirty="0" smtClean="0"/>
              <a:t>нагрузка;</a:t>
            </a:r>
          </a:p>
          <a:p>
            <a:r>
              <a:rPr lang="ru-RU" dirty="0" smtClean="0"/>
              <a:t>Большое количество времени приходится работать за компьютером, что отрицательно влияет на здоровье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6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пресс-центры, </a:t>
            </a:r>
            <a:r>
              <a:rPr lang="ru-RU" dirty="0"/>
              <a:t>телецентры</a:t>
            </a:r>
            <a:r>
              <a:rPr lang="ru-RU" dirty="0" smtClean="0"/>
              <a:t>;</a:t>
            </a:r>
            <a:endParaRPr lang="ru-RU" dirty="0"/>
          </a:p>
          <a:p>
            <a:pPr lvl="0"/>
            <a:r>
              <a:rPr lang="ru-RU" dirty="0"/>
              <a:t>туристические фирмы;</a:t>
            </a:r>
          </a:p>
          <a:p>
            <a:pPr lvl="0"/>
            <a:r>
              <a:rPr lang="ru-RU" dirty="0"/>
              <a:t>министерства иностранных дел, консульства;</a:t>
            </a:r>
          </a:p>
          <a:p>
            <a:pPr lvl="0"/>
            <a:r>
              <a:rPr lang="ru-RU" dirty="0"/>
              <a:t>книжные издательства, СМИ;</a:t>
            </a:r>
          </a:p>
          <a:p>
            <a:pPr lvl="0"/>
            <a:r>
              <a:rPr lang="ru-RU" dirty="0" smtClean="0"/>
              <a:t>музеи </a:t>
            </a:r>
            <a:r>
              <a:rPr lang="ru-RU" dirty="0"/>
              <a:t>и библиотеки;</a:t>
            </a:r>
          </a:p>
          <a:p>
            <a:pPr lvl="0"/>
            <a:r>
              <a:rPr lang="ru-RU" dirty="0"/>
              <a:t>сфера гостиничного бизнеса;</a:t>
            </a:r>
          </a:p>
          <a:p>
            <a:pPr lvl="0"/>
            <a:r>
              <a:rPr lang="ru-RU" dirty="0" smtClean="0"/>
              <a:t>международные объединения, фонды, компании, фирмы;</a:t>
            </a:r>
          </a:p>
          <a:p>
            <a:pPr lvl="0"/>
            <a:r>
              <a:rPr lang="ru-RU" dirty="0"/>
              <a:t>б</a:t>
            </a:r>
            <a:r>
              <a:rPr lang="ru-RU" dirty="0" smtClean="0"/>
              <a:t>юро переводов.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6715" y="1768001"/>
            <a:ext cx="5040000" cy="3921600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3074" name="Picture 2" descr="https://avatars.mds.yandex.net/get-pdb/881477/1d7de50c-55cd-48d9-9db6-252833f6c8e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47" y="3550428"/>
            <a:ext cx="4200294" cy="31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3.bp.blogspot.com/-CUzjLo34Nys/WY1xoj6gR-I/AAAAAAAAAMU/Yf_D8gExG-cuDcPBe1QUEKEjWJg_Ps2GgCLcBGAs/s1600/img_9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37" y="680180"/>
            <a:ext cx="4176641" cy="27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4esnok.by/wp-content/uploads/2018/06/ThinkstockPhotos-4981308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47" y="3550427"/>
            <a:ext cx="4704213" cy="31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rs3.4sqi.net/img/general/original/14030269_sNyAb6WpYarnw2SufXl3nloU10_2pIANjKZw0JIJM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63" y="192786"/>
            <a:ext cx="4153188" cy="37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4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востребованных языков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dirty="0"/>
              <a:t>Немецкий.</a:t>
            </a:r>
          </a:p>
          <a:p>
            <a:pPr lvl="0"/>
            <a:r>
              <a:rPr lang="ru-RU" dirty="0"/>
              <a:t>Французский.</a:t>
            </a:r>
          </a:p>
          <a:p>
            <a:pPr lvl="0"/>
            <a:r>
              <a:rPr lang="ru-RU" dirty="0"/>
              <a:t>Испанский.</a:t>
            </a:r>
          </a:p>
          <a:p>
            <a:pPr lvl="0"/>
            <a:r>
              <a:rPr lang="ru-RU" dirty="0"/>
              <a:t>Китайский.</a:t>
            </a:r>
          </a:p>
          <a:p>
            <a:pPr lvl="0"/>
            <a:r>
              <a:rPr lang="ru-RU" dirty="0"/>
              <a:t>Итальянский.</a:t>
            </a:r>
          </a:p>
          <a:p>
            <a:pPr lvl="0"/>
            <a:r>
              <a:rPr lang="ru-RU" dirty="0"/>
              <a:t>Арабский.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dalinfotour.ru/uploads/IMG_2956_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62" y="233667"/>
            <a:ext cx="4536903" cy="255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d058c54b6c93ff67e9a155552b94c204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29" y="4064925"/>
            <a:ext cx="4581236" cy="2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winwallpapers.net/w1/2011/11/great-lake-in-germa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05" y="1876092"/>
            <a:ext cx="5237951" cy="294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0258" y="242897"/>
            <a:ext cx="10840914" cy="1260000"/>
          </a:xfrm>
        </p:spPr>
        <p:txBody>
          <a:bodyPr/>
          <a:lstStyle/>
          <a:p>
            <a:r>
              <a:rPr lang="ru-RU" dirty="0" smtClean="0"/>
              <a:t>Обучение (факультет перевод  </a:t>
            </a:r>
            <a:r>
              <a:rPr lang="ru-RU" dirty="0" smtClean="0"/>
              <a:t>и </a:t>
            </a:r>
            <a:r>
              <a:rPr lang="ru-RU" dirty="0" err="1" smtClean="0"/>
              <a:t>переводоведение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85801" y="1678406"/>
            <a:ext cx="5184914" cy="4489638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ТГУ – Национальный исследовательский Томский государственный университет. Проходной балл за 2018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260.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Белгородский государственный национальный исследовательский университет.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ДВФУ – Дальневосточный федеральный университет. Проходной балл за 2017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243.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МГЛУ – Московский государственный лингвистический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КубГУ – Кубанский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университет. Проходной балл за 2016 - 242</a:t>
            </a:r>
          </a:p>
          <a:p>
            <a:pPr lvl="0"/>
            <a:r>
              <a:rPr lang="ru-RU" dirty="0"/>
              <a:t>НГУ – Новосибирский государственный </a:t>
            </a:r>
            <a:r>
              <a:rPr lang="ru-RU" dirty="0" err="1"/>
              <a:t>универитет</a:t>
            </a:r>
            <a:r>
              <a:rPr lang="ru-RU" dirty="0"/>
              <a:t>. Проходной балл за 2018 – 277.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s://i4.photo.2gis.com/images/branch/3/422212482723537_04f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837" y="1175749"/>
            <a:ext cx="4310120" cy="32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https://pilothub.ru/datas/folio/3358-ng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pilothub.ru/datas/folio/3358-ng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04" y="3796042"/>
            <a:ext cx="4055888" cy="29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09_TF22736411" id="{45379569-D69F-44B0-9E1A-40191F4D853F}" vid="{41053B4F-2B0B-493D-B111-FBBE61B292C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3E21D3-7788-4819-8437-C5C4B0C5D46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63CD11F-9FDB-4628-B708-63BFB2D68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BF972C-B81A-46A3-BFB2-A01F0B5DBC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известного события истории</Template>
  <TotalTime>0</TotalTime>
  <Words>767</Words>
  <Application>Microsoft Office PowerPoint</Application>
  <PresentationFormat>Широкоэкранный</PresentationFormat>
  <Paragraphs>89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Times New Roman</vt:lpstr>
      <vt:lpstr>Небеса</vt:lpstr>
      <vt:lpstr>Моя профессиональная дорожная карта.</vt:lpstr>
      <vt:lpstr>Вступление</vt:lpstr>
      <vt:lpstr> </vt:lpstr>
      <vt:lpstr>Профессия переводчик</vt:lpstr>
      <vt:lpstr>формы перевода</vt:lpstr>
      <vt:lpstr>Плюсы и минусы профессии</vt:lpstr>
      <vt:lpstr>Место работы</vt:lpstr>
      <vt:lpstr>Список востребованных языков</vt:lpstr>
      <vt:lpstr>Обучение (факультет перевод  и переводоведение)</vt:lpstr>
      <vt:lpstr>Новосибирский государственный университет</vt:lpstr>
      <vt:lpstr>Национальный исследовательский Томский государственный университет</vt:lpstr>
      <vt:lpstr>Вывод</vt:lpstr>
      <vt:lpstr>Презентация PowerPoint</vt:lpstr>
      <vt:lpstr>Интернет-ресурсы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2019-04-08T04:01:57Z</dcterms:created>
  <dcterms:modified xsi:type="dcterms:W3CDTF">2019-05-21T03:11:11Z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